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1" r:id="rId2"/>
    <p:sldId id="302" r:id="rId3"/>
    <p:sldId id="304" r:id="rId4"/>
    <p:sldId id="316" r:id="rId5"/>
    <p:sldId id="317" r:id="rId6"/>
    <p:sldId id="318" r:id="rId7"/>
    <p:sldId id="319" r:id="rId8"/>
    <p:sldId id="320" r:id="rId9"/>
    <p:sldId id="321" r:id="rId10"/>
    <p:sldId id="308" r:id="rId11"/>
    <p:sldId id="309" r:id="rId12"/>
    <p:sldId id="322" r:id="rId13"/>
    <p:sldId id="310" r:id="rId14"/>
    <p:sldId id="311" r:id="rId15"/>
    <p:sldId id="313" r:id="rId16"/>
    <p:sldId id="315" r:id="rId17"/>
    <p:sldId id="314" r:id="rId18"/>
    <p:sldId id="298" r:id="rId1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 Viduka" initials="TV" lastIdx="5" clrIdx="0">
    <p:extLst>
      <p:ext uri="{19B8F6BF-5375-455C-9EA6-DF929625EA0E}">
        <p15:presenceInfo xmlns:p15="http://schemas.microsoft.com/office/powerpoint/2012/main" userId="S-1-5-21-2123711350-3502544536-2717676179-12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74"/>
    <a:srgbClr val="007596"/>
    <a:srgbClr val="D1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68E03-42D5-4C07-8ED4-7DCE736158DC}" type="datetimeFigureOut">
              <a:rPr lang="hr-HR" smtClean="0"/>
              <a:t>20.8.2024.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60914-D816-4072-9EC4-0D363D4C9B6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9164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938E4-B8BC-4692-9BA2-F71BB7D9F6BF}" type="datetimeFigureOut">
              <a:rPr lang="hr-HR" smtClean="0"/>
              <a:t>20.8.2024.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0C621-BAA9-43AA-81E4-F5E217935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61560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43768" y="1561307"/>
            <a:ext cx="5715000" cy="2427293"/>
          </a:xfrm>
        </p:spPr>
        <p:txBody>
          <a:bodyPr anchor="ctr">
            <a:normAutofit/>
          </a:bodyPr>
          <a:lstStyle>
            <a:lvl1pPr algn="ctr">
              <a:defRPr sz="40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hr-HR" dirty="0"/>
              <a:t>„NASLOV”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2268" y="5737095"/>
            <a:ext cx="6858000" cy="82788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 dirty="0"/>
              <a:t>Ime Prezime (predavača), mjesec / godina (kad je uređena prezentacija)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783" y="0"/>
            <a:ext cx="0" cy="42291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261358" y="0"/>
            <a:ext cx="0" cy="6474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565448" y="733425"/>
            <a:ext cx="80356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565448" y="6588167"/>
            <a:ext cx="80356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rot="16200000">
            <a:off x="889175" y="6288647"/>
            <a:ext cx="0" cy="6474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2" y="224289"/>
            <a:ext cx="297272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53487"/>
            <a:ext cx="7886700" cy="587372"/>
          </a:xfrm>
        </p:spPr>
        <p:txBody>
          <a:bodyPr/>
          <a:lstStyle>
            <a:lvl1pPr algn="ctr">
              <a:defRPr b="1">
                <a:solidFill>
                  <a:srgbClr val="007596"/>
                </a:solidFill>
              </a:defRPr>
            </a:lvl1pPr>
          </a:lstStyle>
          <a:p>
            <a:r>
              <a:rPr lang="hr-HR" dirty="0"/>
              <a:t>„Naslov poglavlja”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710871"/>
            <a:ext cx="7886700" cy="4362450"/>
          </a:xfrm>
        </p:spPr>
        <p:txBody>
          <a:bodyPr/>
          <a:lstStyle>
            <a:lvl1pPr>
              <a:defRPr>
                <a:solidFill>
                  <a:srgbClr val="007596"/>
                </a:solidFill>
              </a:defRPr>
            </a:lvl1pPr>
            <a:lvl2pPr>
              <a:defRPr baseline="0">
                <a:solidFill>
                  <a:srgbClr val="007596"/>
                </a:solidFill>
              </a:defRPr>
            </a:lvl2pPr>
            <a:lvl3pPr>
              <a:defRPr baseline="0">
                <a:solidFill>
                  <a:srgbClr val="007596"/>
                </a:solidFill>
              </a:defRPr>
            </a:lvl3pPr>
            <a:lvl4pPr>
              <a:defRPr>
                <a:solidFill>
                  <a:srgbClr val="007596"/>
                </a:solidFill>
              </a:defRPr>
            </a:lvl4pPr>
            <a:lvl5pPr>
              <a:defRPr>
                <a:solidFill>
                  <a:srgbClr val="007596"/>
                </a:solidFill>
              </a:defRPr>
            </a:lvl5pPr>
          </a:lstStyle>
          <a:p>
            <a:pPr lvl="0"/>
            <a:r>
              <a:rPr lang="hr-HR" dirty="0"/>
              <a:t>Natuknica</a:t>
            </a:r>
            <a:endParaRPr lang="en-US" dirty="0"/>
          </a:p>
          <a:p>
            <a:pPr lvl="1"/>
            <a:r>
              <a:rPr lang="hr-HR" dirty="0"/>
              <a:t>Druga razina</a:t>
            </a:r>
            <a:endParaRPr lang="en-US" dirty="0"/>
          </a:p>
          <a:p>
            <a:pPr lvl="2"/>
            <a:r>
              <a:rPr lang="en-US" dirty="0"/>
              <a:t>T</a:t>
            </a:r>
            <a:r>
              <a:rPr lang="hr-HR" dirty="0" err="1"/>
              <a:t>reća</a:t>
            </a:r>
            <a:r>
              <a:rPr lang="hr-HR" dirty="0"/>
              <a:t> razina</a:t>
            </a:r>
            <a:endParaRPr lang="en-US" dirty="0"/>
          </a:p>
          <a:p>
            <a:pPr lvl="3"/>
            <a:r>
              <a:rPr lang="hr-HR" dirty="0"/>
              <a:t>Četvrta razina</a:t>
            </a:r>
            <a:endParaRPr lang="en-US" dirty="0"/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579" y="6241735"/>
            <a:ext cx="2057400" cy="365125"/>
          </a:xfrm>
        </p:spPr>
        <p:txBody>
          <a:bodyPr rIns="0"/>
          <a:lstStyle>
            <a:lvl1pPr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3DECBCE-EEFD-4534-ACF5-5A6E5977A20A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" y="6468446"/>
            <a:ext cx="9302318" cy="46575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32783" y="0"/>
            <a:ext cx="0" cy="4229100"/>
          </a:xfrm>
          <a:prstGeom prst="line">
            <a:avLst/>
          </a:prstGeom>
          <a:ln w="12700">
            <a:solidFill>
              <a:srgbClr val="00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261358" y="-5316"/>
            <a:ext cx="0" cy="640529"/>
          </a:xfrm>
          <a:prstGeom prst="line">
            <a:avLst/>
          </a:prstGeom>
          <a:ln w="57150">
            <a:solidFill>
              <a:srgbClr val="00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08000" y="707905"/>
            <a:ext cx="8102600" cy="0"/>
          </a:xfrm>
          <a:prstGeom prst="line">
            <a:avLst/>
          </a:prstGeom>
          <a:ln w="12700">
            <a:solidFill>
              <a:srgbClr val="00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43050" y="6243277"/>
            <a:ext cx="2131181" cy="363583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r-HR" sz="1200" dirty="0"/>
              <a:t>mjesec/godina izmjene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76275"/>
            <a:ext cx="34351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2F985-45A8-41A0-AEED-7874C5CA257E}" type="datetime1">
              <a:rPr lang="hr-HR" smtClean="0"/>
              <a:t>20.8.2024.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EE7E-D2BB-4B5A-8538-427095E183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304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3768" y="2342466"/>
            <a:ext cx="5715000" cy="2427293"/>
          </a:xfrm>
        </p:spPr>
        <p:txBody>
          <a:bodyPr/>
          <a:lstStyle/>
          <a:p>
            <a:r>
              <a:rPr lang="en-US" sz="6000" dirty="0"/>
              <a:t>ALTPRO</a:t>
            </a:r>
            <a:br>
              <a:rPr lang="en-US" dirty="0"/>
            </a:br>
            <a:br>
              <a:rPr lang="hr-HR" dirty="0"/>
            </a:br>
            <a:r>
              <a:rPr lang="en-US" dirty="0"/>
              <a:t>Origin of your safety.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2268" y="5440977"/>
            <a:ext cx="6858000" cy="827881"/>
          </a:xfrm>
        </p:spPr>
        <p:txBody>
          <a:bodyPr>
            <a:normAutofit/>
          </a:bodyPr>
          <a:lstStyle/>
          <a:p>
            <a:r>
              <a:rPr lang="hr-HR" sz="2000" dirty="0"/>
              <a:t>20</a:t>
            </a:r>
            <a:r>
              <a:rPr lang="en-US" sz="2000" dirty="0"/>
              <a:t>24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2258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10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A diagram of a level crossing system&#10;&#10;Description automatically generated">
            <a:extLst>
              <a:ext uri="{FF2B5EF4-FFF2-40B4-BE49-F238E27FC236}">
                <a16:creationId xmlns:a16="http://schemas.microsoft.com/office/drawing/2014/main" id="{82C0A672-3B86-3ADB-2044-9ED0E7B8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1" y="727052"/>
            <a:ext cx="8317084" cy="58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11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Picture 7" descr="A diagram of a train equipment&#10;&#10;Description automatically generated">
            <a:extLst>
              <a:ext uri="{FF2B5EF4-FFF2-40B4-BE49-F238E27FC236}">
                <a16:creationId xmlns:a16="http://schemas.microsoft.com/office/drawing/2014/main" id="{D72461BB-D9DD-4683-CFEB-83DFCBDAC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1" y="738152"/>
            <a:ext cx="8301383" cy="586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Integrated rolling stock solutions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12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711325"/>
            <a:ext cx="3392488" cy="1700742"/>
          </a:xfrm>
        </p:spPr>
        <p:txBody>
          <a:bodyPr/>
          <a:lstStyle/>
          <a:p>
            <a:r>
              <a:rPr lang="hr-HR" b="1" dirty="0"/>
              <a:t>Core </a:t>
            </a:r>
            <a:r>
              <a:rPr lang="hr-HR" b="1" dirty="0" err="1"/>
              <a:t>competence</a:t>
            </a:r>
            <a:r>
              <a:rPr lang="hr-HR" b="1" dirty="0"/>
              <a:t> </a:t>
            </a:r>
          </a:p>
          <a:p>
            <a:pPr marL="0" indent="0">
              <a:buNone/>
            </a:pPr>
            <a:r>
              <a:rPr lang="hr-HR" dirty="0"/>
              <a:t>Research, development and </a:t>
            </a:r>
            <a:r>
              <a:rPr lang="hr-HR" dirty="0" err="1"/>
              <a:t>production</a:t>
            </a:r>
            <a:r>
              <a:rPr lang="hr-HR" dirty="0"/>
              <a:t> of INDUSI </a:t>
            </a:r>
            <a:r>
              <a:rPr lang="hr-HR" dirty="0" err="1"/>
              <a:t>based</a:t>
            </a:r>
            <a:r>
              <a:rPr lang="hr-HR" dirty="0"/>
              <a:t> ATP </a:t>
            </a:r>
            <a:r>
              <a:rPr lang="hr-HR" dirty="0" err="1"/>
              <a:t>systems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03334" y="4486376"/>
            <a:ext cx="3962400" cy="203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 err="1"/>
              <a:t>Vehicle</a:t>
            </a:r>
            <a:r>
              <a:rPr lang="hr-HR" b="1" dirty="0"/>
              <a:t> </a:t>
            </a:r>
            <a:r>
              <a:rPr lang="hr-HR" b="1" dirty="0" err="1"/>
              <a:t>services</a:t>
            </a:r>
            <a:endParaRPr lang="hr-HR" b="1" dirty="0"/>
          </a:p>
          <a:p>
            <a:pPr marL="0" indent="0">
              <a:buNone/>
            </a:pPr>
            <a:r>
              <a:rPr lang="hr-HR" dirty="0" err="1"/>
              <a:t>Market</a:t>
            </a:r>
            <a:r>
              <a:rPr lang="hr-HR" dirty="0"/>
              <a:t> </a:t>
            </a:r>
            <a:r>
              <a:rPr lang="hr-HR" dirty="0" err="1"/>
              <a:t>introduction</a:t>
            </a:r>
            <a:r>
              <a:rPr lang="hr-HR" dirty="0"/>
              <a:t>, </a:t>
            </a:r>
            <a:r>
              <a:rPr lang="hr-HR" dirty="0" err="1"/>
              <a:t>homologation</a:t>
            </a:r>
            <a:r>
              <a:rPr lang="hr-HR" dirty="0"/>
              <a:t> </a:t>
            </a:r>
            <a:r>
              <a:rPr lang="hr-HR" dirty="0" err="1"/>
              <a:t>support</a:t>
            </a:r>
            <a:r>
              <a:rPr lang="hr-HR" dirty="0"/>
              <a:t>, preventive/</a:t>
            </a:r>
            <a:r>
              <a:rPr lang="hr-HR" dirty="0" err="1"/>
              <a:t>corrective</a:t>
            </a:r>
            <a:r>
              <a:rPr lang="hr-HR" dirty="0"/>
              <a:t> </a:t>
            </a:r>
            <a:r>
              <a:rPr lang="hr-HR" dirty="0" err="1"/>
              <a:t>maintenance</a:t>
            </a:r>
            <a:r>
              <a:rPr lang="hr-HR" dirty="0"/>
              <a:t>, spare </a:t>
            </a:r>
            <a:r>
              <a:rPr lang="hr-HR" dirty="0" err="1"/>
              <a:t>parts</a:t>
            </a:r>
            <a:r>
              <a:rPr lang="hr-HR" dirty="0"/>
              <a:t> management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59" y="2194914"/>
            <a:ext cx="2837320" cy="1884158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44" y="1453116"/>
            <a:ext cx="2788355" cy="2091266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87" y="4374473"/>
            <a:ext cx="2503810" cy="1873993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411" y="4387172"/>
            <a:ext cx="2464797" cy="1848597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29158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13</a:t>
            </a:fld>
            <a:endParaRPr lang="hr-HR" dirty="0"/>
          </a:p>
        </p:txBody>
      </p:sp>
      <p:pic>
        <p:nvPicPr>
          <p:cNvPr id="7" name="Picture 6" descr="A diagram of a train&#10;&#10;Description automatically generated">
            <a:extLst>
              <a:ext uri="{FF2B5EF4-FFF2-40B4-BE49-F238E27FC236}">
                <a16:creationId xmlns:a16="http://schemas.microsoft.com/office/drawing/2014/main" id="{ACEDCB45-0276-1EFA-22CC-638AB530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1" y="750349"/>
            <a:ext cx="8284130" cy="58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err="1"/>
              <a:t>Quality</a:t>
            </a:r>
            <a:r>
              <a:rPr lang="hr-HR" dirty="0"/>
              <a:t> </a:t>
            </a:r>
            <a:r>
              <a:rPr lang="hr-HR" dirty="0" err="1"/>
              <a:t>standards</a:t>
            </a:r>
            <a:r>
              <a:rPr lang="hr-HR" dirty="0"/>
              <a:t> - </a:t>
            </a:r>
            <a:r>
              <a:rPr lang="hr-HR" dirty="0" err="1"/>
              <a:t>products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14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24" y="3175251"/>
            <a:ext cx="2480733" cy="3307645"/>
          </a:xfrm>
          <a:ln>
            <a:solidFill>
              <a:srgbClr val="00577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1827" r="13263" b="15602"/>
          <a:stretch/>
        </p:blipFill>
        <p:spPr>
          <a:xfrm>
            <a:off x="7380575" y="1599278"/>
            <a:ext cx="949705" cy="941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13" y="2698924"/>
            <a:ext cx="2209567" cy="71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13" y="1556599"/>
            <a:ext cx="1026584" cy="1026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92096"/>
            <a:ext cx="3886200" cy="2590800"/>
          </a:xfrm>
          <a:prstGeom prst="rect">
            <a:avLst/>
          </a:prstGeom>
          <a:ln>
            <a:solidFill>
              <a:srgbClr val="005774"/>
            </a:solidFill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28650" y="1710871"/>
            <a:ext cx="4578350" cy="436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SIL 4 </a:t>
            </a:r>
            <a:r>
              <a:rPr lang="en-US" dirty="0"/>
              <a:t>certification</a:t>
            </a:r>
            <a:endParaRPr lang="hr-HR" dirty="0"/>
          </a:p>
          <a:p>
            <a:r>
              <a:rPr lang="en-US" dirty="0"/>
              <a:t>Tests on low / high temperatures, EMI, vibration, shock…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Worldwide presence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15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/>
          <a:stretch/>
        </p:blipFill>
        <p:spPr>
          <a:xfrm>
            <a:off x="531340" y="1440859"/>
            <a:ext cx="8081319" cy="519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Awards and recognitions</a:t>
            </a: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96" y="3089926"/>
            <a:ext cx="4036409" cy="2781910"/>
          </a:xfrm>
          <a:prstGeom prst="rect">
            <a:avLst/>
          </a:prstGeom>
          <a:ln>
            <a:solidFill>
              <a:srgbClr val="005774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16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097" y="3089155"/>
            <a:ext cx="4173882" cy="2781910"/>
          </a:xfrm>
          <a:prstGeom prst="rect">
            <a:avLst/>
          </a:prstGeom>
          <a:ln>
            <a:solidFill>
              <a:srgbClr val="005774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710871"/>
            <a:ext cx="7886700" cy="1007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Numerous state awards, medals, various recognitions of the Government of the Republic of Croatia and innovations awards from all over the world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479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87" y="1010265"/>
            <a:ext cx="7886700" cy="58737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Memberships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17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4625" b="27511"/>
          <a:stretch/>
        </p:blipFill>
        <p:spPr>
          <a:xfrm>
            <a:off x="1952741" y="1918654"/>
            <a:ext cx="2218602" cy="1061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136" y="1844762"/>
            <a:ext cx="2177269" cy="1209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000" t="17877" r="29750" b="27477"/>
          <a:stretch/>
        </p:blipFill>
        <p:spPr>
          <a:xfrm>
            <a:off x="702400" y="3123356"/>
            <a:ext cx="2359642" cy="1303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71" y="3445479"/>
            <a:ext cx="1880530" cy="752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26149" b="26149"/>
          <a:stretch/>
        </p:blipFill>
        <p:spPr>
          <a:xfrm>
            <a:off x="5988772" y="3352107"/>
            <a:ext cx="2642451" cy="8455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t="22352" b="26192"/>
          <a:stretch/>
        </p:blipFill>
        <p:spPr>
          <a:xfrm>
            <a:off x="3251992" y="4785652"/>
            <a:ext cx="2591889" cy="1111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71" y="4279204"/>
            <a:ext cx="1881018" cy="188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0" y="4926228"/>
            <a:ext cx="2127630" cy="8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18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92B16344-9E35-56C0-9E7A-C81A0F731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9" y="1440859"/>
            <a:ext cx="7647431" cy="5096849"/>
          </a:xfr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40854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About us</a:t>
            </a:r>
            <a:endParaRPr lang="hr-HR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628650" y="3265232"/>
            <a:ext cx="5129599" cy="3159065"/>
          </a:xfrm>
        </p:spPr>
        <p:txBody>
          <a:bodyPr>
            <a:normAutofit/>
          </a:bodyPr>
          <a:lstStyle/>
          <a:p>
            <a:r>
              <a:rPr lang="en-US" dirty="0"/>
              <a:t>More than 30 years of experience</a:t>
            </a:r>
          </a:p>
          <a:p>
            <a:r>
              <a:rPr lang="en-US" dirty="0"/>
              <a:t>Export to more than 50 countries</a:t>
            </a:r>
          </a:p>
          <a:p>
            <a:r>
              <a:rPr lang="en-US" dirty="0"/>
              <a:t>More than 200 employees</a:t>
            </a:r>
          </a:p>
          <a:p>
            <a:r>
              <a:rPr lang="en-US" dirty="0"/>
              <a:t>100% privately owned</a:t>
            </a:r>
          </a:p>
          <a:p>
            <a:r>
              <a:rPr lang="en-US" dirty="0"/>
              <a:t>Own research and development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2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43" y="3082669"/>
            <a:ext cx="4151871" cy="2594919"/>
          </a:xfrm>
          <a:prstGeom prst="rect">
            <a:avLst/>
          </a:prstGeom>
          <a:ln>
            <a:solidFill>
              <a:srgbClr val="005774"/>
            </a:solidFill>
          </a:ln>
        </p:spPr>
      </p:pic>
      <p:sp>
        <p:nvSpPr>
          <p:cNvPr id="10" name="Content Placeholder 2"/>
          <p:cNvSpPr txBox="1">
            <a:spLocks noChangeAspect="1"/>
          </p:cNvSpPr>
          <p:nvPr/>
        </p:nvSpPr>
        <p:spPr>
          <a:xfrm>
            <a:off x="628650" y="1658009"/>
            <a:ext cx="7694398" cy="1151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ALTPRO is a specialized signalling company which provides safety critical signalling systems used on railway infrastructure and rolling stock.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29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Locations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874" y="1803784"/>
            <a:ext cx="3298442" cy="2605353"/>
          </a:xfrm>
        </p:spPr>
        <p:txBody>
          <a:bodyPr>
            <a:normAutofit/>
          </a:bodyPr>
          <a:lstStyle/>
          <a:p>
            <a:r>
              <a:rPr lang="en-US" dirty="0"/>
              <a:t>ALTPRO operates at 5 locations in two countries</a:t>
            </a:r>
          </a:p>
          <a:p>
            <a:r>
              <a:rPr lang="en-US" dirty="0"/>
              <a:t>Main locations are Research and innovation centers “ODRA 1” and “ODRA 2” in Zagreb as well as Production facility “</a:t>
            </a:r>
            <a:r>
              <a:rPr lang="en-US" dirty="0" err="1"/>
              <a:t>Gorica</a:t>
            </a:r>
            <a:r>
              <a:rPr lang="en-US" dirty="0"/>
              <a:t>”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3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8" name="TextBox 17"/>
          <p:cNvSpPr txBox="1"/>
          <p:nvPr/>
        </p:nvSpPr>
        <p:spPr>
          <a:xfrm>
            <a:off x="3910195" y="1695629"/>
            <a:ext cx="2467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>
                <a:solidFill>
                  <a:srgbClr val="007596"/>
                </a:solidFill>
              </a:rPr>
              <a:t>Odra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00267" y="3915851"/>
            <a:ext cx="432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>
                <a:solidFill>
                  <a:srgbClr val="007596"/>
                </a:solidFill>
              </a:rPr>
              <a:t>Odra 2</a:t>
            </a:r>
          </a:p>
        </p:txBody>
      </p:sp>
      <p:pic>
        <p:nvPicPr>
          <p:cNvPr id="9" name="Picture 8" descr="A building with flags in front of it&#10;&#10;Description automatically generated">
            <a:extLst>
              <a:ext uri="{FF2B5EF4-FFF2-40B4-BE49-F238E27FC236}">
                <a16:creationId xmlns:a16="http://schemas.microsoft.com/office/drawing/2014/main" id="{B58D8178-77A2-52AD-5689-254563323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58" y="4339898"/>
            <a:ext cx="3573109" cy="2012192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79" y="2674296"/>
            <a:ext cx="3298441" cy="2198960"/>
          </a:xfrm>
          <a:prstGeom prst="rect">
            <a:avLst/>
          </a:prstGeom>
          <a:ln>
            <a:solidFill>
              <a:srgbClr val="007596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915FC0-8B87-C0CE-C13B-A896416B926C}"/>
              </a:ext>
            </a:extLst>
          </p:cNvPr>
          <p:cNvSpPr txBox="1"/>
          <p:nvPr/>
        </p:nvSpPr>
        <p:spPr>
          <a:xfrm>
            <a:off x="4144882" y="5388218"/>
            <a:ext cx="432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>
                <a:solidFill>
                  <a:srgbClr val="007596"/>
                </a:solidFill>
              </a:rPr>
              <a:t>Gorica</a:t>
            </a:r>
            <a:endParaRPr lang="hr-HR" sz="1600" i="1" dirty="0">
              <a:solidFill>
                <a:srgbClr val="00759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769" y="946015"/>
            <a:ext cx="3456715" cy="2160446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23137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err="1"/>
              <a:t>Quality</a:t>
            </a:r>
            <a:r>
              <a:rPr lang="hr-HR" dirty="0"/>
              <a:t> </a:t>
            </a:r>
            <a:r>
              <a:rPr lang="hr-HR" dirty="0" err="1"/>
              <a:t>standards</a:t>
            </a:r>
            <a:r>
              <a:rPr lang="hr-HR" dirty="0"/>
              <a:t> - </a:t>
            </a:r>
            <a:r>
              <a:rPr lang="hr-HR" dirty="0" err="1"/>
              <a:t>company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ISO 9001 – </a:t>
            </a:r>
            <a:r>
              <a:rPr lang="hr-HR" dirty="0" err="1"/>
              <a:t>Quality</a:t>
            </a:r>
            <a:r>
              <a:rPr lang="hr-HR" dirty="0"/>
              <a:t> management system</a:t>
            </a:r>
          </a:p>
          <a:p>
            <a:r>
              <a:rPr lang="hr-HR" dirty="0"/>
              <a:t>ISO 14001 – </a:t>
            </a:r>
            <a:r>
              <a:rPr lang="en-US" dirty="0"/>
              <a:t>E</a:t>
            </a:r>
            <a:r>
              <a:rPr lang="hr-HR" dirty="0" err="1"/>
              <a:t>nviromental</a:t>
            </a:r>
            <a:r>
              <a:rPr lang="hr-HR" dirty="0"/>
              <a:t> management</a:t>
            </a:r>
            <a:r>
              <a:rPr lang="en-US" dirty="0"/>
              <a:t> system</a:t>
            </a:r>
            <a:endParaRPr lang="hr-HR" dirty="0"/>
          </a:p>
          <a:p>
            <a:r>
              <a:rPr lang="hr-HR" dirty="0"/>
              <a:t>IRIS – International Railway </a:t>
            </a:r>
            <a:r>
              <a:rPr lang="hr-HR" dirty="0" err="1"/>
              <a:t>Industry</a:t>
            </a:r>
            <a:r>
              <a:rPr lang="hr-HR" dirty="0"/>
              <a:t> Standard (</a:t>
            </a:r>
            <a:r>
              <a:rPr lang="hr-HR" i="1" dirty="0" err="1"/>
              <a:t>in</a:t>
            </a:r>
            <a:r>
              <a:rPr lang="hr-HR" i="1" dirty="0"/>
              <a:t> </a:t>
            </a:r>
            <a:r>
              <a:rPr lang="hr-HR" i="1" dirty="0" err="1"/>
              <a:t>preparation</a:t>
            </a:r>
            <a:r>
              <a:rPr lang="hr-HR" dirty="0"/>
              <a:t>)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4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83" y="3064316"/>
            <a:ext cx="2319968" cy="3279017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30" y="3064316"/>
            <a:ext cx="2319968" cy="3279017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7251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200" dirty="0"/>
              <a:t>MAIN DEPARTMENTS</a:t>
            </a:r>
            <a:br>
              <a:rPr lang="hr-HR" dirty="0"/>
            </a:br>
            <a:r>
              <a:rPr lang="hr-HR" dirty="0"/>
              <a:t>Proje</a:t>
            </a:r>
            <a:r>
              <a:rPr lang="en-US" dirty="0" err="1"/>
              <a:t>ct</a:t>
            </a:r>
            <a:r>
              <a:rPr lang="hr-HR" dirty="0"/>
              <a:t> management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64" y="4162498"/>
            <a:ext cx="3724486" cy="2351250"/>
          </a:xfrm>
          <a:ln>
            <a:solidFill>
              <a:srgbClr val="005774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5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64" y="1637776"/>
            <a:ext cx="3724486" cy="2327804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7245"/>
          <a:stretch/>
        </p:blipFill>
        <p:spPr>
          <a:xfrm>
            <a:off x="808246" y="1637776"/>
            <a:ext cx="3763754" cy="2327804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714" t="13979" r="1540" b="4735"/>
          <a:stretch/>
        </p:blipFill>
        <p:spPr>
          <a:xfrm>
            <a:off x="808246" y="4162498"/>
            <a:ext cx="3763754" cy="2351251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17648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200" dirty="0"/>
              <a:t>MAIN DEPARTMENTS</a:t>
            </a:r>
            <a:br>
              <a:rPr lang="hr-HR" dirty="0"/>
            </a:br>
            <a:r>
              <a:rPr lang="hr-HR" dirty="0"/>
              <a:t>Research </a:t>
            </a:r>
            <a:r>
              <a:rPr lang="hr-HR" dirty="0" err="1"/>
              <a:t>and</a:t>
            </a:r>
            <a:r>
              <a:rPr lang="hr-HR" dirty="0"/>
              <a:t>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6</a:t>
            </a:fld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9" y="1631299"/>
            <a:ext cx="3509998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31299"/>
            <a:ext cx="3510002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4161740"/>
            <a:ext cx="3510000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9" y="4161740"/>
            <a:ext cx="3510859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95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200" dirty="0"/>
              <a:t>MAIN DEPARTMENTS</a:t>
            </a:r>
            <a:br>
              <a:rPr lang="hr-HR" dirty="0"/>
            </a:br>
            <a:r>
              <a:rPr lang="hr-HR" dirty="0" err="1"/>
              <a:t>Quality</a:t>
            </a:r>
            <a:r>
              <a:rPr lang="hr-HR" dirty="0"/>
              <a:t> </a:t>
            </a:r>
            <a:r>
              <a:rPr lang="hr-HR" dirty="0" err="1"/>
              <a:t>control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7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73297"/>
            <a:ext cx="4154210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179539"/>
            <a:ext cx="4154211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49" y="1673297"/>
            <a:ext cx="3510001" cy="2340000"/>
          </a:xfrm>
          <a:prstGeom prst="rect">
            <a:avLst/>
          </a:prstGeom>
          <a:ln>
            <a:solidFill>
              <a:srgbClr val="005774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35" y="4179539"/>
            <a:ext cx="3508515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8517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2200" dirty="0"/>
              <a:t>MAIN DEPARTMENTS</a:t>
            </a:r>
            <a:br>
              <a:rPr lang="hr-HR" dirty="0"/>
            </a:br>
            <a:r>
              <a:rPr lang="hr-HR" dirty="0"/>
              <a:t>Pro</a:t>
            </a:r>
            <a:r>
              <a:rPr lang="en-US" dirty="0" err="1"/>
              <a:t>duction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8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"/>
          <a:stretch/>
        </p:blipFill>
        <p:spPr>
          <a:xfrm>
            <a:off x="5017075" y="4249934"/>
            <a:ext cx="3627007" cy="2284945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1315"/>
            <a:ext cx="4154212" cy="2340000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8" name="Picture 27" descr="P7221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71" y="4249933"/>
            <a:ext cx="2814191" cy="2284945"/>
          </a:xfrm>
          <a:prstGeom prst="rect">
            <a:avLst/>
          </a:prstGeom>
          <a:noFill/>
          <a:ln w="9525">
            <a:solidFill>
              <a:srgbClr val="0057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9"/>
          <a:stretch/>
        </p:blipFill>
        <p:spPr>
          <a:xfrm>
            <a:off x="5020149" y="1681315"/>
            <a:ext cx="2096463" cy="2328163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29307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34" y="2217544"/>
            <a:ext cx="2442399" cy="1831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/>
              <a:t>Signalling </a:t>
            </a:r>
            <a:r>
              <a:rPr lang="hr-HR" dirty="0" err="1"/>
              <a:t>systems</a:t>
            </a:r>
            <a:r>
              <a:rPr lang="hr-HR" dirty="0"/>
              <a:t> for </a:t>
            </a:r>
            <a:r>
              <a:rPr lang="hr-HR" dirty="0" err="1"/>
              <a:t>infrastructure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7566"/>
            <a:ext cx="3748617" cy="1472596"/>
          </a:xfrm>
        </p:spPr>
        <p:txBody>
          <a:bodyPr/>
          <a:lstStyle/>
          <a:p>
            <a:r>
              <a:rPr lang="hr-HR" b="1" dirty="0"/>
              <a:t>Core </a:t>
            </a:r>
            <a:r>
              <a:rPr lang="hr-HR" b="1" dirty="0" err="1"/>
              <a:t>competence</a:t>
            </a:r>
            <a:r>
              <a:rPr lang="hr-HR" b="1" dirty="0"/>
              <a:t> </a:t>
            </a:r>
          </a:p>
          <a:p>
            <a:pPr marL="0" indent="0">
              <a:buNone/>
            </a:pPr>
            <a:r>
              <a:rPr lang="hr-HR" dirty="0"/>
              <a:t>Research, development and </a:t>
            </a:r>
            <a:r>
              <a:rPr lang="hr-HR" dirty="0" err="1"/>
              <a:t>production</a:t>
            </a:r>
            <a:r>
              <a:rPr lang="hr-HR" dirty="0"/>
              <a:t> of </a:t>
            </a:r>
            <a:r>
              <a:rPr lang="hr-HR" dirty="0" err="1"/>
              <a:t>signalling</a:t>
            </a:r>
            <a:r>
              <a:rPr lang="hr-HR" dirty="0"/>
              <a:t> </a:t>
            </a:r>
            <a:r>
              <a:rPr lang="hr-HR" dirty="0" err="1"/>
              <a:t>systems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CBCE-EEFD-4534-ACF5-5A6E5977A20A}" type="slidenum">
              <a:rPr lang="hr-HR" smtClean="0"/>
              <a:pPr/>
              <a:t>9</a:t>
            </a:fld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22675" y="4714539"/>
            <a:ext cx="4049758" cy="203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759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 err="1"/>
              <a:t>Integration</a:t>
            </a:r>
            <a:r>
              <a:rPr lang="hr-HR" b="1" dirty="0"/>
              <a:t> and </a:t>
            </a:r>
            <a:r>
              <a:rPr lang="hr-HR" b="1" dirty="0" err="1"/>
              <a:t>partnering</a:t>
            </a:r>
            <a:r>
              <a:rPr lang="hr-HR" b="1" dirty="0"/>
              <a:t> </a:t>
            </a:r>
          </a:p>
          <a:p>
            <a:pPr marL="0" indent="0">
              <a:buNone/>
            </a:pPr>
            <a:r>
              <a:rPr lang="hr-HR" dirty="0"/>
              <a:t>Signalling </a:t>
            </a:r>
            <a:r>
              <a:rPr lang="hr-HR" dirty="0" err="1"/>
              <a:t>systems</a:t>
            </a:r>
            <a:r>
              <a:rPr lang="hr-HR" dirty="0"/>
              <a:t>, </a:t>
            </a:r>
            <a:r>
              <a:rPr lang="hr-HR" dirty="0" err="1"/>
              <a:t>telecom</a:t>
            </a:r>
            <a:r>
              <a:rPr lang="hr-HR" dirty="0"/>
              <a:t>, </a:t>
            </a:r>
            <a:r>
              <a:rPr lang="hr-HR" dirty="0" err="1"/>
              <a:t>power</a:t>
            </a:r>
            <a:r>
              <a:rPr lang="hr-HR" dirty="0"/>
              <a:t> </a:t>
            </a:r>
            <a:r>
              <a:rPr lang="hr-HR" dirty="0" err="1"/>
              <a:t>supply</a:t>
            </a:r>
            <a:r>
              <a:rPr lang="hr-HR" dirty="0"/>
              <a:t> network, </a:t>
            </a:r>
            <a:r>
              <a:rPr lang="hr-HR" dirty="0" err="1"/>
              <a:t>technical</a:t>
            </a:r>
            <a:r>
              <a:rPr lang="hr-HR" dirty="0"/>
              <a:t> </a:t>
            </a:r>
            <a:r>
              <a:rPr lang="hr-HR" dirty="0" err="1"/>
              <a:t>protection</a:t>
            </a:r>
            <a:r>
              <a:rPr lang="hr-HR" dirty="0"/>
              <a:t> and video </a:t>
            </a:r>
            <a:r>
              <a:rPr lang="hr-HR" dirty="0" err="1"/>
              <a:t>surveillance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4" y="1553951"/>
            <a:ext cx="2745966" cy="1830197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0" y="5013697"/>
            <a:ext cx="2390328" cy="1593163"/>
          </a:xfrm>
          <a:prstGeom prst="rect">
            <a:avLst/>
          </a:prstGeom>
          <a:ln>
            <a:solidFill>
              <a:srgbClr val="005774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85" y="4159960"/>
            <a:ext cx="2631882" cy="1755445"/>
          </a:xfrm>
          <a:prstGeom prst="rect">
            <a:avLst/>
          </a:prstGeom>
          <a:ln>
            <a:solidFill>
              <a:srgbClr val="005774"/>
            </a:solidFill>
          </a:ln>
        </p:spPr>
      </p:pic>
    </p:spTree>
    <p:extLst>
      <p:ext uri="{BB962C8B-B14F-4D97-AF65-F5344CB8AC3E}">
        <p14:creationId xmlns:p14="http://schemas.microsoft.com/office/powerpoint/2010/main" val="1445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21243E9C-35BD-4F27-9143-17359F7C297B}" vid="{5EA0FB6D-4899-457C-B095-DCDFCC6C2E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5429</TotalTime>
  <Words>281</Words>
  <Application>Microsoft Office PowerPoint</Application>
  <PresentationFormat>On-screen Show (4:3)</PresentationFormat>
  <Paragraphs>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ALTPRO  Origin of your safety.</vt:lpstr>
      <vt:lpstr>About us</vt:lpstr>
      <vt:lpstr>Locations</vt:lpstr>
      <vt:lpstr>Quality standards - company</vt:lpstr>
      <vt:lpstr>MAIN DEPARTMENTS Project management</vt:lpstr>
      <vt:lpstr>MAIN DEPARTMENTS Research and development</vt:lpstr>
      <vt:lpstr>MAIN DEPARTMENTS Quality control</vt:lpstr>
      <vt:lpstr>MAIN DEPARTMENTS Production</vt:lpstr>
      <vt:lpstr>Signalling systems for infrastructure</vt:lpstr>
      <vt:lpstr>PowerPoint Presentation</vt:lpstr>
      <vt:lpstr>PowerPoint Presentation</vt:lpstr>
      <vt:lpstr>Integrated rolling stock solutions</vt:lpstr>
      <vt:lpstr>PowerPoint Presentation</vt:lpstr>
      <vt:lpstr>Quality standards - products</vt:lpstr>
      <vt:lpstr>Worldwide presence</vt:lpstr>
      <vt:lpstr>Awards and recognitions</vt:lpstr>
      <vt:lpstr>Memberships</vt:lpstr>
      <vt:lpstr>Thank you for your attention!</vt:lpstr>
    </vt:vector>
  </TitlesOfParts>
  <Company>ALTPRO d.o.o.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Svečnjak</dc:creator>
  <cp:lastModifiedBy>Tin Viduka - ALTPRO</cp:lastModifiedBy>
  <cp:revision>249</cp:revision>
  <dcterms:created xsi:type="dcterms:W3CDTF">2015-08-26T08:29:34Z</dcterms:created>
  <dcterms:modified xsi:type="dcterms:W3CDTF">2024-08-20T15:11:37Z</dcterms:modified>
</cp:coreProperties>
</file>